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6" r:id="rId5"/>
    <p:sldId id="262" r:id="rId6"/>
    <p:sldId id="268" r:id="rId7"/>
    <p:sldId id="269" r:id="rId8"/>
    <p:sldId id="270" r:id="rId9"/>
    <p:sldId id="271" r:id="rId10"/>
    <p:sldId id="272" r:id="rId11"/>
    <p:sldId id="260" r:id="rId12"/>
    <p:sldId id="261" r:id="rId13"/>
    <p:sldId id="267" r:id="rId14"/>
    <p:sldId id="263" r:id="rId15"/>
    <p:sldId id="265" r:id="rId16"/>
    <p:sldId id="264" r:id="rId17"/>
    <p:sldId id="274" r:id="rId18"/>
    <p:sldId id="275" r:id="rId19"/>
    <p:sldId id="277" r:id="rId20"/>
    <p:sldId id="276" r:id="rId21"/>
    <p:sldId id="278" r:id="rId22"/>
    <p:sldId id="279" r:id="rId23"/>
    <p:sldId id="287" r:id="rId24"/>
    <p:sldId id="288" r:id="rId25"/>
    <p:sldId id="28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6"/>
    <p:restoredTop sz="96327"/>
  </p:normalViewPr>
  <p:slideViewPr>
    <p:cSldViewPr snapToGrid="0">
      <p:cViewPr varScale="1">
        <p:scale>
          <a:sx n="274" d="100"/>
          <a:sy n="274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33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ACE8B2-2BC3-A75B-1A01-FBAF93190C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Klassifikation von Verkehrszeichen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901A4A9-811A-BE29-8630-3DDBF184DA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Modularbeit LV „Neuronale Netze“</a:t>
            </a:r>
          </a:p>
          <a:p>
            <a:r>
              <a:rPr lang="de-DE" dirty="0"/>
              <a:t>Hochschule München</a:t>
            </a:r>
            <a:br>
              <a:rPr lang="de-DE" dirty="0"/>
            </a:br>
            <a:r>
              <a:rPr lang="de-DE" dirty="0"/>
              <a:t>Nicholas Aiken, 40214918</a:t>
            </a:r>
            <a:br>
              <a:rPr lang="de-DE" dirty="0"/>
            </a:br>
            <a:r>
              <a:rPr lang="de-DE" dirty="0"/>
              <a:t>Christian </a:t>
            </a:r>
            <a:r>
              <a:rPr lang="de-DE" dirty="0" err="1"/>
              <a:t>Kallmaier</a:t>
            </a:r>
            <a:r>
              <a:rPr lang="de-DE" dirty="0"/>
              <a:t>, 39573418</a:t>
            </a:r>
          </a:p>
        </p:txBody>
      </p:sp>
    </p:spTree>
    <p:extLst>
      <p:ext uri="{BB962C8B-B14F-4D97-AF65-F5344CB8AC3E}">
        <p14:creationId xmlns:p14="http://schemas.microsoft.com/office/powerpoint/2010/main" val="1677891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4CBAA-AF40-EDF3-7A2D-6494232D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2" y="591057"/>
            <a:ext cx="2397827" cy="4930854"/>
          </a:xfrm>
        </p:spPr>
        <p:txBody>
          <a:bodyPr>
            <a:normAutofit/>
          </a:bodyPr>
          <a:lstStyle/>
          <a:p>
            <a:r>
              <a:rPr lang="de-DE" sz="1600" b="1" dirty="0"/>
              <a:t>Vergleich versch. </a:t>
            </a:r>
            <a:br>
              <a:rPr lang="de-DE" sz="1600" b="1" dirty="0"/>
            </a:br>
            <a:r>
              <a:rPr lang="de-DE" sz="1600" b="1" dirty="0" err="1"/>
              <a:t>optimizer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initial=</a:t>
            </a:r>
            <a:r>
              <a:rPr lang="de-DE" sz="1600" dirty="0" err="1"/>
              <a:t>adam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Vgl.=</a:t>
            </a:r>
            <a:r>
              <a:rPr lang="de-DE" sz="1600" dirty="0" err="1"/>
              <a:t>adagrad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Vgl.=</a:t>
            </a:r>
            <a:r>
              <a:rPr lang="de-DE" sz="1600" dirty="0" err="1"/>
              <a:t>adadelta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Vgl.=</a:t>
            </a:r>
            <a:r>
              <a:rPr lang="de-DE" sz="1600" dirty="0" err="1"/>
              <a:t>rsmprop</a:t>
            </a:r>
            <a:endParaRPr lang="de-DE" sz="16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FFC08E-7287-2B21-A4BA-4E8E8512AF03}"/>
              </a:ext>
            </a:extLst>
          </p:cNvPr>
          <p:cNvSpPr txBox="1"/>
          <p:nvPr/>
        </p:nvSpPr>
        <p:spPr>
          <a:xfrm>
            <a:off x="94382" y="5673743"/>
            <a:ext cx="2030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Dropout = 0.4 </a:t>
            </a:r>
            <a:r>
              <a:rPr lang="de-DE" dirty="0" err="1"/>
              <a:t>Epoch</a:t>
            </a:r>
            <a:r>
              <a:rPr lang="de-DE" dirty="0"/>
              <a:t> =160 </a:t>
            </a:r>
          </a:p>
          <a:p>
            <a:r>
              <a:rPr lang="de-DE" dirty="0"/>
              <a:t>akt. = </a:t>
            </a:r>
            <a:r>
              <a:rPr lang="de-DE" dirty="0" err="1"/>
              <a:t>sigmoid</a:t>
            </a:r>
            <a:endParaRPr lang="de-DE" dirty="0"/>
          </a:p>
        </p:txBody>
      </p:sp>
      <p:sp>
        <p:nvSpPr>
          <p:cNvPr id="18" name="Inhaltsplatzhalter 4">
            <a:extLst>
              <a:ext uri="{FF2B5EF4-FFF2-40B4-BE49-F238E27FC236}">
                <a16:creationId xmlns:a16="http://schemas.microsoft.com/office/drawing/2014/main" id="{FA937969-A16E-5BAA-D54F-B9F6F9A4FBBA}"/>
              </a:ext>
            </a:extLst>
          </p:cNvPr>
          <p:cNvSpPr txBox="1">
            <a:spLocks/>
          </p:cNvSpPr>
          <p:nvPr/>
        </p:nvSpPr>
        <p:spPr>
          <a:xfrm>
            <a:off x="8513685" y="522931"/>
            <a:ext cx="3925770" cy="19072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Ergebnis:</a:t>
            </a:r>
          </a:p>
          <a:p>
            <a:pPr lvl="1"/>
            <a:r>
              <a:rPr lang="en-US" noProof="1"/>
              <a:t>Early Stopping nach  38 Epochs</a:t>
            </a:r>
          </a:p>
          <a:p>
            <a:pPr lvl="1"/>
            <a:r>
              <a:rPr lang="en-US" noProof="1"/>
              <a:t>Best weights nach 26 Epochs wiederhergestellt</a:t>
            </a:r>
          </a:p>
          <a:p>
            <a:pPr lvl="1"/>
            <a:r>
              <a:rPr lang="en-US" noProof="1"/>
              <a:t>Accuracies: 93.97% Training, 89.85% Validation</a:t>
            </a:r>
          </a:p>
          <a:p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2B77D0A9-863C-EA52-3E90-633B7F3DB81F}"/>
              </a:ext>
            </a:extLst>
          </p:cNvPr>
          <p:cNvSpPr txBox="1"/>
          <p:nvPr/>
        </p:nvSpPr>
        <p:spPr>
          <a:xfrm>
            <a:off x="2633487" y="-73819"/>
            <a:ext cx="124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Adagrad</a:t>
            </a:r>
            <a:endParaRPr lang="de-DE" dirty="0"/>
          </a:p>
        </p:txBody>
      </p:sp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0E0D1961-E668-9602-9C05-CCCEBD4AE539}"/>
              </a:ext>
            </a:extLst>
          </p:cNvPr>
          <p:cNvSpPr txBox="1">
            <a:spLocks/>
          </p:cNvSpPr>
          <p:nvPr/>
        </p:nvSpPr>
        <p:spPr>
          <a:xfrm>
            <a:off x="8513685" y="3083198"/>
            <a:ext cx="3925770" cy="19072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Ergebnis:</a:t>
            </a:r>
          </a:p>
          <a:p>
            <a:pPr lvl="1"/>
            <a:r>
              <a:rPr lang="en-US" noProof="1"/>
              <a:t>Early Stopping nach  38 Epochs</a:t>
            </a:r>
          </a:p>
          <a:p>
            <a:pPr lvl="1"/>
            <a:r>
              <a:rPr lang="en-US" noProof="1"/>
              <a:t>Best weights nach 26 Epochs wiederhergestellt</a:t>
            </a:r>
          </a:p>
          <a:p>
            <a:pPr lvl="1"/>
            <a:r>
              <a:rPr lang="en-US" noProof="1"/>
              <a:t>Accuracies: 87.06% Training, 88.55% Validation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8F0E7D6-87B1-551C-78EF-43A0CBBC42C2}"/>
              </a:ext>
            </a:extLst>
          </p:cNvPr>
          <p:cNvSpPr txBox="1"/>
          <p:nvPr/>
        </p:nvSpPr>
        <p:spPr>
          <a:xfrm>
            <a:off x="2713886" y="2225010"/>
            <a:ext cx="124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Adadelta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AD1C735-5DA2-6FB3-7257-1D6A1D8B9FB7}"/>
              </a:ext>
            </a:extLst>
          </p:cNvPr>
          <p:cNvSpPr txBox="1"/>
          <p:nvPr/>
        </p:nvSpPr>
        <p:spPr>
          <a:xfrm>
            <a:off x="2713886" y="4469974"/>
            <a:ext cx="124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rsmprop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D75667-48DA-DEE6-26C4-09B7A4BD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886" y="4862164"/>
            <a:ext cx="5560556" cy="190724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2F0636-17DB-079E-B405-C87B8833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886" y="2605771"/>
            <a:ext cx="5560556" cy="193037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7D7B358-376F-5878-EF4B-CAC2DDBEB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488" y="264850"/>
            <a:ext cx="5560556" cy="187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32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8">
            <a:extLst>
              <a:ext uri="{FF2B5EF4-FFF2-40B4-BE49-F238E27FC236}">
                <a16:creationId xmlns:a16="http://schemas.microsoft.com/office/drawing/2014/main" id="{D254EAC0-238E-76CB-9556-FE467446F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428" y="3377509"/>
            <a:ext cx="1516205" cy="27340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8CB51D-27A6-4618-15EE-2F79ABF4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Deep Neural Network mit Drei Hidden </a:t>
            </a:r>
            <a:r>
              <a:rPr lang="de-DE" dirty="0" err="1"/>
              <a:t>Layers</a:t>
            </a:r>
            <a:r>
              <a:rPr lang="de-DE" dirty="0"/>
              <a:t> 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D5C71EC-67B2-0BB1-040B-DE46CA67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58" y="321733"/>
            <a:ext cx="4095945" cy="2734043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1987A8-35B4-B4F5-1688-25469BEB0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Initialer Aufbau: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Input-Schicht mit 1024 Input-Parametern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Drei Hidden-Layer mit 64, 32 und 64 Neuronen, Aktivierung: ReLU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Output-Schicht mit 43 Neuronen (analog zu 43 Label-Klassen)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Batch-Size: 128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Epochs: 250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Loss: Categorical Crossentropy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Optimizer:  ADAM (Adaptive Moment Estimation)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Metrik: Genauigkeit (Accuracy)</a:t>
            </a:r>
          </a:p>
        </p:txBody>
      </p:sp>
    </p:spTree>
    <p:extLst>
      <p:ext uri="{BB962C8B-B14F-4D97-AF65-F5344CB8AC3E}">
        <p14:creationId xmlns:p14="http://schemas.microsoft.com/office/powerpoint/2010/main" val="54801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4CBAA-AF40-EDF3-7A2D-6494232D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79"/>
            <a:ext cx="2586006" cy="5272242"/>
          </a:xfrm>
        </p:spPr>
        <p:txBody>
          <a:bodyPr>
            <a:normAutofit/>
          </a:bodyPr>
          <a:lstStyle/>
          <a:p>
            <a:r>
              <a:rPr lang="de-DE" sz="2000" dirty="0"/>
              <a:t>Performance des initialen DNN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DB747D-2D7C-5C63-B2DC-C016A1BC5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468" y="640079"/>
            <a:ext cx="7940707" cy="2834737"/>
          </a:xfrm>
        </p:spPr>
        <p:txBody>
          <a:bodyPr>
            <a:normAutofit/>
          </a:bodyPr>
          <a:lstStyle/>
          <a:p>
            <a:r>
              <a:rPr lang="en-US" sz="1600" noProof="1"/>
              <a:t>Max. Training-Accuracy: 99.24%</a:t>
            </a:r>
          </a:p>
          <a:p>
            <a:r>
              <a:rPr lang="en-US" sz="1600" noProof="1"/>
              <a:t>Max. Validation-Accuracy: 87.82%</a:t>
            </a:r>
          </a:p>
          <a:p>
            <a:r>
              <a:rPr lang="en-US" sz="1600" noProof="1"/>
              <a:t>Starker </a:t>
            </a:r>
            <a:r>
              <a:rPr lang="de-DE" sz="1600" noProof="1"/>
              <a:t>Anstieg</a:t>
            </a:r>
            <a:r>
              <a:rPr lang="en-US" sz="1600" noProof="1"/>
              <a:t> des Validierungsfehlers nach ca. 30 Epochs bei gleichzeitiger Konvergenz der Training-Accuracy zu nahe 100% deutet auf starkes Overfitting hin</a:t>
            </a:r>
          </a:p>
          <a:p>
            <a:r>
              <a:rPr lang="en-US" sz="1600" noProof="1"/>
              <a:t>Interessant ist, dass die Validation-Accuracy trotz steigendem Fehler nahezu konstant bleibt</a:t>
            </a:r>
          </a:p>
          <a:p>
            <a:r>
              <a:rPr lang="en-US" sz="1600" noProof="1"/>
              <a:t>Gegenmittel: Implementieren von Early Stopping, Einführen von Regularisierung in Form von Dropout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B87267D-434B-1B91-FC33-256B6858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9422" y="3156096"/>
            <a:ext cx="7892498" cy="2756225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97106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45A54-B225-5F71-ABDC-EA01A18B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 fontScale="90000"/>
          </a:bodyPr>
          <a:lstStyle/>
          <a:p>
            <a:r>
              <a:rPr lang="de-DE" dirty="0"/>
              <a:t>Early Stopping in initialem dnn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538CC7-948F-EFA5-8453-F5C1FD56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92500" lnSpcReduction="20000"/>
          </a:bodyPr>
          <a:lstStyle/>
          <a:p>
            <a:r>
              <a:rPr lang="en-US" noProof="1"/>
              <a:t>Early Stopping Parameter:</a:t>
            </a:r>
          </a:p>
          <a:p>
            <a:pPr lvl="1"/>
            <a:r>
              <a:rPr lang="en-US" noProof="1"/>
              <a:t>Min. Delta: 0.02</a:t>
            </a:r>
          </a:p>
          <a:p>
            <a:pPr lvl="1"/>
            <a:r>
              <a:rPr lang="en-US" noProof="1"/>
              <a:t>Patience: 12</a:t>
            </a:r>
          </a:p>
          <a:p>
            <a:pPr lvl="1"/>
            <a:r>
              <a:rPr lang="en-US" noProof="1"/>
              <a:t>Starte bei Epoch 15</a:t>
            </a:r>
          </a:p>
          <a:p>
            <a:pPr lvl="1"/>
            <a:r>
              <a:rPr lang="en-US" noProof="1"/>
              <a:t>Restore weights: true</a:t>
            </a:r>
          </a:p>
          <a:p>
            <a:r>
              <a:rPr lang="en-US" noProof="1"/>
              <a:t>Ergebnis:</a:t>
            </a:r>
          </a:p>
          <a:p>
            <a:pPr lvl="1"/>
            <a:r>
              <a:rPr lang="en-US" noProof="1"/>
              <a:t>Early Stopping nach 28 Epochs</a:t>
            </a:r>
          </a:p>
          <a:p>
            <a:pPr lvl="1"/>
            <a:r>
              <a:rPr lang="en-US" noProof="1"/>
              <a:t>Best weights nach 16 Epochs wiederhergestellt</a:t>
            </a:r>
          </a:p>
          <a:p>
            <a:pPr lvl="1"/>
            <a:r>
              <a:rPr lang="en-US" noProof="1"/>
              <a:t>Accuracies: 96.01% Training, 85.27%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9AD0826-8DA1-E212-B8CA-43C9149F9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366" y="2365879"/>
            <a:ext cx="6227064" cy="213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8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798EA5-C006-F338-CCBF-8321C48E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de-DE">
                <a:solidFill>
                  <a:schemeClr val="bg1"/>
                </a:solidFill>
              </a:rPr>
              <a:t>Einführung von Dropout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EBF2BAB-89C6-0C8F-D613-3C95D621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042" y="2225917"/>
            <a:ext cx="6963204" cy="240616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295678-497A-1ADB-050E-1921D8D9F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455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Ergebnis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Sehr </a:t>
            </a:r>
            <a:r>
              <a:rPr lang="en-US" dirty="0" err="1">
                <a:solidFill>
                  <a:schemeClr val="bg1"/>
                </a:solidFill>
              </a:rPr>
              <a:t>hoher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Fehler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Genauigkeit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unter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r>
              <a:rPr lang="en-US" dirty="0" err="1">
                <a:solidFill>
                  <a:schemeClr val="bg1"/>
                </a:solidFill>
              </a:rPr>
              <a:t>Folgerung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Zu </a:t>
            </a:r>
            <a:r>
              <a:rPr lang="en-US" dirty="0" err="1">
                <a:solidFill>
                  <a:schemeClr val="bg1"/>
                </a:solidFill>
              </a:rPr>
              <a:t>geringe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Anzahl</a:t>
            </a:r>
            <a:r>
              <a:rPr lang="en-US" dirty="0">
                <a:solidFill>
                  <a:schemeClr val="bg1"/>
                </a:solidFill>
              </a:rPr>
              <a:t> an </a:t>
            </a:r>
            <a:r>
              <a:rPr lang="en-US" dirty="0" err="1">
                <a:solidFill>
                  <a:schemeClr val="bg1"/>
                </a:solidFill>
              </a:rPr>
              <a:t>Neuronen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Netz</a:t>
            </a:r>
            <a:r>
              <a:rPr lang="en-US" dirty="0">
                <a:solidFill>
                  <a:schemeClr val="bg1"/>
                </a:solidFill>
              </a:rPr>
              <a:t> um den Dropout </a:t>
            </a:r>
            <a:r>
              <a:rPr lang="en-US" dirty="0" err="1">
                <a:solidFill>
                  <a:schemeClr val="bg1"/>
                </a:solidFill>
              </a:rPr>
              <a:t>zu</a:t>
            </a:r>
            <a:r>
              <a:rPr lang="en-US" dirty="0">
                <a:solidFill>
                  <a:schemeClr val="bg1"/>
                </a:solidFill>
              </a:rPr>
              <a:t> “</a:t>
            </a:r>
            <a:r>
              <a:rPr lang="en-US" dirty="0" err="1">
                <a:solidFill>
                  <a:schemeClr val="bg1"/>
                </a:solidFill>
              </a:rPr>
              <a:t>verkraften</a:t>
            </a:r>
            <a:r>
              <a:rPr lang="en-US" dirty="0">
                <a:solidFill>
                  <a:schemeClr val="bg1"/>
                </a:solidFill>
              </a:rPr>
              <a:t>”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Erhöhen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der 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Anzahl</a:t>
            </a:r>
            <a:r>
              <a:rPr lang="en-US" dirty="0">
                <a:solidFill>
                  <a:schemeClr val="bg1"/>
                </a:solidFill>
                <a:sym typeface="Wingdings" pitchFamily="2" charset="2"/>
              </a:rPr>
              <a:t> an </a:t>
            </a:r>
            <a:r>
              <a:rPr lang="en-US" dirty="0" err="1">
                <a:solidFill>
                  <a:schemeClr val="bg1"/>
                </a:solidFill>
                <a:sym typeface="Wingdings" pitchFamily="2" charset="2"/>
              </a:rPr>
              <a:t>Neuronen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66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B6098-3FC7-2F93-8C5E-937798C6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Iterationen: </a:t>
            </a:r>
            <a:r>
              <a:rPr lang="de-DE" dirty="0"/>
              <a:t>Anpassung An Dropout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F4C2DA-3B3F-C9DE-B9B2-CB1BE038D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Insgesamt sechs Iterationen mit verschiedenen Anpassungen:</a:t>
            </a:r>
          </a:p>
          <a:p>
            <a:pPr lvl="1"/>
            <a:r>
              <a:rPr lang="de-DE" dirty="0"/>
              <a:t>Vergrößerung des Netzes in mehreren Stufen</a:t>
            </a:r>
          </a:p>
          <a:p>
            <a:pPr lvl="1"/>
            <a:r>
              <a:rPr lang="de-DE" dirty="0"/>
              <a:t>Veränderung der Dropout-Stärke</a:t>
            </a:r>
          </a:p>
        </p:txBody>
      </p:sp>
    </p:spTree>
    <p:extLst>
      <p:ext uri="{BB962C8B-B14F-4D97-AF65-F5344CB8AC3E}">
        <p14:creationId xmlns:p14="http://schemas.microsoft.com/office/powerpoint/2010/main" val="3565048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F5262-DED7-13AD-46BA-232EDD87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Iteration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4DF32-94EA-E089-B4A9-7F0278C7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20000"/>
          </a:bodyPr>
          <a:lstStyle/>
          <a:p>
            <a:r>
              <a:rPr lang="de-DE" dirty="0">
                <a:solidFill>
                  <a:schemeClr val="bg1"/>
                </a:solidFill>
              </a:rPr>
              <a:t>Erhöhung der Neuronen wie folgt: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Layer 1: 256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Layer 2: 128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Layer 3: 64</a:t>
            </a:r>
          </a:p>
          <a:p>
            <a:r>
              <a:rPr lang="de-DE" dirty="0">
                <a:solidFill>
                  <a:schemeClr val="bg1"/>
                </a:solidFill>
              </a:rPr>
              <a:t>Ergebnisse: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Sehr geringe Accuracy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Hoher Fehler</a:t>
            </a:r>
          </a:p>
          <a:p>
            <a:r>
              <a:rPr lang="de-DE" dirty="0" err="1">
                <a:solidFill>
                  <a:schemeClr val="bg1"/>
                </a:solidFill>
              </a:rPr>
              <a:t>Conclusion</a:t>
            </a:r>
            <a:r>
              <a:rPr lang="de-DE" dirty="0">
                <a:solidFill>
                  <a:schemeClr val="bg1"/>
                </a:solidFill>
              </a:rPr>
              <a:t>: weiterhin zu wenige Neuronen im Netz um Dropout von 0.5 ausgleichen zu können</a:t>
            </a:r>
            <a:br>
              <a:rPr lang="de-DE" dirty="0">
                <a:solidFill>
                  <a:schemeClr val="bg1"/>
                </a:solidFill>
              </a:rPr>
            </a:b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B88399-7707-5784-5CE7-A8AF5112C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763" y="2268576"/>
            <a:ext cx="6250769" cy="215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27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59D7E8-B395-8F30-B6EF-D99778A3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Iteration 2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7E3081-B8EC-AAA2-80BB-2617AD9E6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/>
              <a:t>Vergrößerung der Schichten wie folgt: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Layer 1: 800 Neuronen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Layer 2: 400 Neuronen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Layer 3: 200 Neuronen</a:t>
            </a:r>
          </a:p>
          <a:p>
            <a:pPr>
              <a:lnSpc>
                <a:spcPct val="90000"/>
              </a:lnSpc>
            </a:pPr>
            <a:r>
              <a:rPr lang="en-US" sz="1400"/>
              <a:t>Dropout weiterhin 0.5</a:t>
            </a:r>
          </a:p>
          <a:p>
            <a:pPr>
              <a:lnSpc>
                <a:spcPct val="90000"/>
              </a:lnSpc>
            </a:pPr>
            <a:r>
              <a:rPr lang="en-US" sz="1400"/>
              <a:t>Erkenntnis: deutlich bessere Ergebnisse, kein Overfitting erkennbar</a:t>
            </a:r>
          </a:p>
          <a:p>
            <a:pPr>
              <a:lnSpc>
                <a:spcPct val="90000"/>
              </a:lnSpc>
            </a:pPr>
            <a:r>
              <a:rPr lang="en-US" sz="1400"/>
              <a:t>Validierungsgenauigkeit: 85.53%</a:t>
            </a:r>
          </a:p>
          <a:p>
            <a:pPr>
              <a:lnSpc>
                <a:spcPct val="90000"/>
              </a:lnSpc>
            </a:pPr>
            <a:r>
              <a:rPr lang="en-US" sz="1400"/>
              <a:t>Fazit: guter Ansatz, weitere Verbesserungen möglich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782AEC89-F06E-9A2A-FF2A-52E4379C4A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366" y="2357076"/>
            <a:ext cx="6227064" cy="215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6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27300-9D78-DD38-B4CB-5824ADA93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77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/>
              <a:t>Iteration 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9FE660-E3DF-47E7-962D-66C6F6CE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95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C29FEE-8E8F-43D5-AD23-EB4060B4D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8415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8F298E-8DBC-7B46-9B99-B6761ACEC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979" y="2357076"/>
            <a:ext cx="6227064" cy="2151790"/>
          </a:xfrm>
          <a:prstGeom prst="rect">
            <a:avLst/>
          </a:prstGeo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2568714-11B5-67B0-9153-285B6FD82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1249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Weitere Vergrößerung der Schichten auf 1024, 512 und 256 Neuronen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Dropout 0.5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Validierungsgenauigkeit: 88.20%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Validierungsgenauigkeit konstant über Trainingsgenauigkeit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 Netz zeigt gute Fähigkeit zur Generalisierung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sym typeface="Wingdings" pitchFamily="2" charset="2"/>
              </a:rPr>
              <a:t>Regularisierung durch Dropout hat Wirkung gezeigt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0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09C041-E51A-BFA2-8663-B128B543A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Iteration 4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5EA887-28D9-DF84-D66A-EF80EAE891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Keine Anpassung der Neuronenzahl (weiterhin 1024-521-256)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Verringerung der Dropout-Stärke auf 0.3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Beobachtung: Dropout ist zu schwach, kann Overfitting des Netzes nur dämpfen, aber nicht verhindern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Interessant: mit ~ 90% immer noch sehr hohe Validierungsgenauigkeit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F5E06E5-43FE-EDC3-E494-09AFA5DF8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7763" y="2254252"/>
            <a:ext cx="6250769" cy="218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9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834872-4E19-58F8-6EA2-DE8B9471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D2FCE-9837-2DBA-32E4-A560ADA11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Vergleich mehrerer neuronaler Netze zur Klassifikation von Graustufen-Bildern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dirty="0"/>
              <a:t>Standard </a:t>
            </a:r>
            <a:r>
              <a:rPr lang="de-DE" dirty="0" err="1"/>
              <a:t>Multilayer-Perzeptron</a:t>
            </a:r>
            <a:endParaRPr lang="de-DE" dirty="0"/>
          </a:p>
          <a:p>
            <a:pPr marL="571500" lvl="1" indent="-342900">
              <a:buFont typeface="+mj-lt"/>
              <a:buAutoNum type="arabicPeriod"/>
            </a:pPr>
            <a:r>
              <a:rPr lang="de-DE" dirty="0" err="1"/>
              <a:t>Convolutional</a:t>
            </a:r>
            <a:r>
              <a:rPr lang="de-DE" dirty="0"/>
              <a:t> Neural Network</a:t>
            </a:r>
          </a:p>
          <a:p>
            <a:pPr marL="571500" lvl="1" indent="-342900">
              <a:buFont typeface="+mj-lt"/>
              <a:buAutoNum type="arabicPeriod"/>
            </a:pPr>
            <a:r>
              <a:rPr lang="de-DE" dirty="0" err="1"/>
              <a:t>Convolutional</a:t>
            </a:r>
            <a:r>
              <a:rPr lang="de-DE" dirty="0"/>
              <a:t> Neural Network mit Autoencoder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Anwendung der Vergleichsergebnisse auf die Klassifikation von RGB-Farbbildern</a:t>
            </a:r>
          </a:p>
        </p:txBody>
      </p:sp>
    </p:spTree>
    <p:extLst>
      <p:ext uri="{BB962C8B-B14F-4D97-AF65-F5344CB8AC3E}">
        <p14:creationId xmlns:p14="http://schemas.microsoft.com/office/powerpoint/2010/main" val="422757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B9C1C5-1948-FBBC-26E2-7AFDA3696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4559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Iteration 5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9F79DF1-5D14-16B9-011E-1E0441EAE1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8" y="2277412"/>
            <a:ext cx="6250769" cy="2142309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274DEE-D3B3-A0EA-4F12-0D1FCF4A36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4558" y="2638044"/>
            <a:ext cx="3363974" cy="3415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Erhöhung des Dropout auf 0.4</a:t>
            </a:r>
          </a:p>
          <a:p>
            <a:r>
              <a:rPr lang="en-US">
                <a:solidFill>
                  <a:schemeClr val="bg1"/>
                </a:solidFill>
              </a:rPr>
              <a:t>Sehr gute Ergebnisse</a:t>
            </a:r>
          </a:p>
          <a:p>
            <a:r>
              <a:rPr lang="en-US">
                <a:solidFill>
                  <a:schemeClr val="bg1"/>
                </a:solidFill>
              </a:rPr>
              <a:t>Stagnation des Validierungsfehlers ab ca. 40 Trainingsepochen </a:t>
            </a:r>
            <a:r>
              <a:rPr lang="en-US">
                <a:solidFill>
                  <a:schemeClr val="bg1"/>
                </a:solidFill>
                <a:sym typeface="Wingdings" pitchFamily="2" charset="2"/>
              </a:rPr>
              <a:t> Early Stopping wäre hier sinnvoll gewesen</a:t>
            </a:r>
          </a:p>
          <a:p>
            <a:r>
              <a:rPr lang="en-US">
                <a:solidFill>
                  <a:schemeClr val="bg1"/>
                </a:solidFill>
                <a:sym typeface="Wingdings" pitchFamily="2" charset="2"/>
              </a:rPr>
              <a:t>Insgesamt jedoch niedriger Fehler und hohe Accuracy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548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A4DC4D-B82E-AC96-0FA3-A30FE1409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Iteration 6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333E07D-D9A8-3A5E-60B9-AE477415F7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92018" y="651592"/>
            <a:ext cx="7407964" cy="2559855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B6E78C-9CA3-0FB3-780E-0604C11B0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8412" y="4846076"/>
            <a:ext cx="7715177" cy="12715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Leichte Erhöhung des Dropout auf 0.45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Weitere Verbesserung der Ergebnisse erkennbar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Validierungsgenauigkeit: 91.01%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chemeClr val="bg1"/>
                </a:solidFill>
              </a:rPr>
              <a:t>Validierungs- und Trainingsfehler etwa identisch bei 0.35 (gut)</a:t>
            </a:r>
          </a:p>
        </p:txBody>
      </p:sp>
    </p:spTree>
    <p:extLst>
      <p:ext uri="{BB962C8B-B14F-4D97-AF65-F5344CB8AC3E}">
        <p14:creationId xmlns:p14="http://schemas.microsoft.com/office/powerpoint/2010/main" val="3091220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6E6BB-2413-1F0F-F7B9-0CE57460B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de-DE" dirty="0"/>
              <a:t>Vergleich verschiedener Aktivierungsfunktionen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43183D91-FDFF-EF8C-ACB3-88BB2B4EB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de-DE" dirty="0"/>
              <a:t>Variationen des bereits bekannten Modells</a:t>
            </a:r>
          </a:p>
          <a:p>
            <a:r>
              <a:rPr lang="de-DE" dirty="0"/>
              <a:t>1024, 512, und 256 Neuronen in den Hidden-Schichten</a:t>
            </a:r>
          </a:p>
          <a:p>
            <a:r>
              <a:rPr lang="de-DE" dirty="0"/>
              <a:t>Optimizer: Adam</a:t>
            </a:r>
          </a:p>
          <a:p>
            <a:r>
              <a:rPr lang="de-DE" dirty="0"/>
              <a:t>Loss: Categorical Crossentropy</a:t>
            </a:r>
          </a:p>
          <a:p>
            <a:r>
              <a:rPr lang="de-DE" dirty="0"/>
              <a:t>125 Epochs</a:t>
            </a:r>
          </a:p>
          <a:p>
            <a:r>
              <a:rPr lang="de-DE" dirty="0"/>
              <a:t>Batchsize 128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11B51D1B-FBB3-4FB0-4A5B-45E0CD03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822" y="1293275"/>
            <a:ext cx="1754551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74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368529-9ACD-FBF7-5D92-D2EBA276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02244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Sigmoid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C3D2DF-A463-E167-1C42-1EA0A1261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8615" y="2362587"/>
            <a:ext cx="3798770" cy="3229851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>
              <a:buClr>
                <a:schemeClr val="tx2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Sigmoid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nichtlineare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Funktion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Ausgaben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zwischen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-1 und 1</a:t>
            </a:r>
          </a:p>
          <a:p>
            <a:pPr>
              <a:buClr>
                <a:schemeClr val="tx2"/>
              </a:buClr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Durch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exponentiellen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Anteil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am Term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wesentlich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aufwändiger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der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Berechnung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bspw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ReLU und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benötigt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entsprechend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länger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2"/>
              </a:buClr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Nachteil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der Sigmoid-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Funktion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das Vanishing Gradient Problem; die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Ableitung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der Sigmoid-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Funktion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geht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für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Werte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ab 3 / -3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gegen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Null</a:t>
            </a:r>
          </a:p>
          <a:p>
            <a:pPr>
              <a:buClr>
                <a:schemeClr val="tx2"/>
              </a:buClr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Dadurch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Lernen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Netzes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behindert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Gewichtsupdates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nur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sehr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geringen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Maßen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möglich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dies gilt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für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tiefere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Netze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2"/>
              </a:buClr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Beispiel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scheint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Netz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flach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genug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gewesen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sein, 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sinnvollen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Lernvorgang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erlauben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liegt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etwa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92.2%</a:t>
            </a:r>
          </a:p>
          <a:p>
            <a:pPr>
              <a:buClr>
                <a:schemeClr val="tx2"/>
              </a:buClr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Dennoch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ergibt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kein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optimales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Ergebnis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leichte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Tendenz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Overfitting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sichtbar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CAAD2C-6A92-CD63-5886-4D50D0327D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19635" r="9225"/>
          <a:stretch/>
        </p:blipFill>
        <p:spPr bwMode="auto">
          <a:xfrm>
            <a:off x="7144256" y="919042"/>
            <a:ext cx="3996438" cy="203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514E9C8-2EF9-60BF-F34E-A002810854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30" y="3671316"/>
            <a:ext cx="4818890" cy="1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20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E1D4842-F208-47E0-A3A4-6469A9F04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DDB472-0483-5A90-0C72-FE07B9DA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41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Relu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36EB2F-5EB6-336F-ECC9-F5CAF5299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477" y="2858703"/>
            <a:ext cx="5285791" cy="304254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buClr>
                <a:schemeClr val="tx2"/>
              </a:buClr>
            </a:pPr>
            <a:r>
              <a:rPr lang="en-US" dirty="0">
                <a:solidFill>
                  <a:srgbClr val="FFFFFF"/>
                </a:solidFill>
              </a:rPr>
              <a:t>ReLU </a:t>
            </a:r>
            <a:r>
              <a:rPr lang="en-US" dirty="0" err="1">
                <a:solidFill>
                  <a:srgbClr val="FFFFFF"/>
                </a:solidFill>
              </a:rPr>
              <a:t>steht</a:t>
            </a:r>
            <a:r>
              <a:rPr lang="en-US" dirty="0">
                <a:solidFill>
                  <a:srgbClr val="FFFFFF"/>
                </a:solidFill>
              </a:rPr>
              <a:t> für Rectified Linear Unit</a:t>
            </a:r>
          </a:p>
          <a:p>
            <a:pPr>
              <a:buClr>
                <a:schemeClr val="tx2"/>
              </a:buClr>
            </a:pPr>
            <a:r>
              <a:rPr lang="en-US" dirty="0" err="1">
                <a:solidFill>
                  <a:srgbClr val="FFFFFF"/>
                </a:solidFill>
              </a:rPr>
              <a:t>Abbildung</a:t>
            </a:r>
            <a:r>
              <a:rPr lang="en-US" dirty="0">
                <a:solidFill>
                  <a:srgbClr val="FFFFFF"/>
                </a:solidFill>
              </a:rPr>
              <a:t> des Inputs auf </a:t>
            </a:r>
            <a:r>
              <a:rPr lang="en-US" dirty="0" err="1">
                <a:solidFill>
                  <a:srgbClr val="FFFFFF"/>
                </a:solidFill>
              </a:rPr>
              <a:t>sich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selbst</a:t>
            </a:r>
            <a:r>
              <a:rPr lang="en-US" dirty="0">
                <a:solidFill>
                  <a:srgbClr val="FFFFFF"/>
                </a:solidFill>
              </a:rPr>
              <a:t> für </a:t>
            </a:r>
            <a:r>
              <a:rPr lang="en-US" dirty="0" err="1">
                <a:solidFill>
                  <a:srgbClr val="FFFFFF"/>
                </a:solidFill>
              </a:rPr>
              <a:t>Werte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größer</a:t>
            </a:r>
            <a:r>
              <a:rPr lang="en-US" dirty="0">
                <a:solidFill>
                  <a:srgbClr val="FFFFFF"/>
                </a:solidFill>
              </a:rPr>
              <a:t> Null, </a:t>
            </a:r>
            <a:r>
              <a:rPr lang="en-US" dirty="0" err="1">
                <a:solidFill>
                  <a:srgbClr val="FFFFFF"/>
                </a:solidFill>
              </a:rPr>
              <a:t>sonst</a:t>
            </a:r>
            <a:r>
              <a:rPr lang="en-US" dirty="0">
                <a:solidFill>
                  <a:srgbClr val="FFFFFF"/>
                </a:solidFill>
              </a:rPr>
              <a:t> Null</a:t>
            </a:r>
          </a:p>
          <a:p>
            <a:pPr>
              <a:buClr>
                <a:schemeClr val="tx2"/>
              </a:buClr>
            </a:pPr>
            <a:r>
              <a:rPr lang="en-US" dirty="0" err="1">
                <a:solidFill>
                  <a:srgbClr val="FFFFFF"/>
                </a:solidFill>
              </a:rPr>
              <a:t>Linearer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Anteil</a:t>
            </a:r>
            <a:r>
              <a:rPr lang="en-US" dirty="0">
                <a:solidFill>
                  <a:srgbClr val="FFFFFF"/>
                </a:solidFill>
              </a:rPr>
              <a:t> der ReLU-</a:t>
            </a:r>
            <a:r>
              <a:rPr lang="en-US" dirty="0" err="1">
                <a:solidFill>
                  <a:srgbClr val="FFFFFF"/>
                </a:solidFill>
              </a:rPr>
              <a:t>Funktion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ist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einfach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zu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berechnen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daher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schnellere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Laufzeiten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als</a:t>
            </a:r>
            <a:r>
              <a:rPr lang="en-US" dirty="0">
                <a:solidFill>
                  <a:srgbClr val="FFFFFF"/>
                </a:solidFill>
              </a:rPr>
              <a:t> Sigmoid</a:t>
            </a: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FFFFFF"/>
                </a:solidFill>
              </a:rPr>
              <a:t>Vanishing Gradient Problem </a:t>
            </a:r>
            <a:r>
              <a:rPr lang="en-US" dirty="0" err="1">
                <a:solidFill>
                  <a:srgbClr val="FFFFFF"/>
                </a:solidFill>
              </a:rPr>
              <a:t>gelöst</a:t>
            </a:r>
            <a:r>
              <a:rPr lang="en-US" dirty="0">
                <a:solidFill>
                  <a:srgbClr val="FFFFFF"/>
                </a:solidFill>
              </a:rPr>
              <a:t>, da </a:t>
            </a:r>
            <a:r>
              <a:rPr lang="en-US" dirty="0" err="1">
                <a:solidFill>
                  <a:srgbClr val="FFFFFF"/>
                </a:solidFill>
              </a:rPr>
              <a:t>Ableitung</a:t>
            </a:r>
            <a:r>
              <a:rPr lang="en-US" dirty="0">
                <a:solidFill>
                  <a:srgbClr val="FFFFFF"/>
                </a:solidFill>
              </a:rPr>
              <a:t> des </a:t>
            </a:r>
            <a:r>
              <a:rPr lang="en-US" dirty="0" err="1">
                <a:solidFill>
                  <a:srgbClr val="FFFFFF"/>
                </a:solidFill>
              </a:rPr>
              <a:t>linearen</a:t>
            </a:r>
            <a:r>
              <a:rPr lang="en-US" dirty="0">
                <a:solidFill>
                  <a:srgbClr val="FFFFFF"/>
                </a:solidFill>
              </a:rPr>
              <a:t> Teils </a:t>
            </a:r>
            <a:r>
              <a:rPr lang="en-US" dirty="0" err="1">
                <a:solidFill>
                  <a:srgbClr val="FFFFFF"/>
                </a:solidFill>
              </a:rPr>
              <a:t>immer</a:t>
            </a:r>
            <a:r>
              <a:rPr lang="en-US" dirty="0">
                <a:solidFill>
                  <a:srgbClr val="FFFFFF"/>
                </a:solidFill>
              </a:rPr>
              <a:t> 1 </a:t>
            </a:r>
            <a:r>
              <a:rPr lang="en-US" dirty="0" err="1">
                <a:solidFill>
                  <a:srgbClr val="FFFFFF"/>
                </a:solidFill>
              </a:rPr>
              <a:t>ist</a:t>
            </a:r>
            <a:endParaRPr lang="en-US" dirty="0">
              <a:solidFill>
                <a:srgbClr val="FFFFFF"/>
              </a:solidFill>
            </a:endParaRP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FFFFFF"/>
                </a:solidFill>
              </a:rPr>
              <a:t>ReLU </a:t>
            </a:r>
            <a:r>
              <a:rPr lang="en-US" dirty="0" err="1">
                <a:solidFill>
                  <a:srgbClr val="FFFFFF"/>
                </a:solidFill>
              </a:rPr>
              <a:t>aktiviert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durch</a:t>
            </a:r>
            <a:r>
              <a:rPr lang="en-US" dirty="0">
                <a:solidFill>
                  <a:srgbClr val="FFFFFF"/>
                </a:solidFill>
              </a:rPr>
              <a:t> den Null-</a:t>
            </a:r>
            <a:r>
              <a:rPr lang="en-US" dirty="0" err="1">
                <a:solidFill>
                  <a:srgbClr val="FFFFFF"/>
                </a:solidFill>
              </a:rPr>
              <a:t>Anteil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nicht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zwingend</a:t>
            </a:r>
            <a:r>
              <a:rPr lang="en-US" dirty="0">
                <a:solidFill>
                  <a:srgbClr val="FFFFFF"/>
                </a:solidFill>
              </a:rPr>
              <a:t> alle </a:t>
            </a:r>
            <a:r>
              <a:rPr lang="en-US" dirty="0" err="1">
                <a:solidFill>
                  <a:srgbClr val="FFFFFF"/>
                </a:solidFill>
              </a:rPr>
              <a:t>Neuronen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Netz</a:t>
            </a:r>
            <a:r>
              <a:rPr lang="en-US" dirty="0">
                <a:solidFill>
                  <a:srgbClr val="FFFFFF"/>
                </a:solidFill>
              </a:rPr>
              <a:t>, was die </a:t>
            </a:r>
            <a:r>
              <a:rPr lang="en-US" dirty="0" err="1">
                <a:solidFill>
                  <a:srgbClr val="FFFFFF"/>
                </a:solidFill>
              </a:rPr>
              <a:t>Robustheit</a:t>
            </a:r>
            <a:r>
              <a:rPr lang="en-US" dirty="0">
                <a:solidFill>
                  <a:srgbClr val="FFFFFF"/>
                </a:solidFill>
              </a:rPr>
              <a:t> und die </a:t>
            </a:r>
            <a:r>
              <a:rPr lang="en-US" dirty="0" err="1">
                <a:solidFill>
                  <a:srgbClr val="FFFFFF"/>
                </a:solidFill>
              </a:rPr>
              <a:t>Effizienz</a:t>
            </a:r>
            <a:r>
              <a:rPr lang="en-US" dirty="0">
                <a:solidFill>
                  <a:srgbClr val="FFFFFF"/>
                </a:solidFill>
              </a:rPr>
              <a:t> des </a:t>
            </a:r>
            <a:r>
              <a:rPr lang="en-US" dirty="0" err="1">
                <a:solidFill>
                  <a:srgbClr val="FFFFFF"/>
                </a:solidFill>
              </a:rPr>
              <a:t>Netzes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erhöhen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kann</a:t>
            </a:r>
            <a:endParaRPr lang="en-US" dirty="0">
              <a:solidFill>
                <a:srgbClr val="FFFFFF"/>
              </a:solidFill>
            </a:endParaRPr>
          </a:p>
          <a:p>
            <a:pPr>
              <a:buClr>
                <a:schemeClr val="tx2"/>
              </a:buClr>
            </a:pPr>
            <a:r>
              <a:rPr lang="en-US" dirty="0">
                <a:solidFill>
                  <a:srgbClr val="FFFFFF"/>
                </a:solidFill>
              </a:rPr>
              <a:t>ReLU </a:t>
            </a:r>
            <a:r>
              <a:rPr lang="en-US" dirty="0" err="1">
                <a:solidFill>
                  <a:srgbClr val="FFFFFF"/>
                </a:solidFill>
              </a:rPr>
              <a:t>ist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mittlerweile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eine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weit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verbreitete</a:t>
            </a:r>
            <a:r>
              <a:rPr lang="en-US" dirty="0">
                <a:solidFill>
                  <a:srgbClr val="FFFFFF"/>
                </a:solidFill>
              </a:rPr>
              <a:t> Standard-</a:t>
            </a:r>
            <a:r>
              <a:rPr lang="en-US" dirty="0" err="1">
                <a:solidFill>
                  <a:srgbClr val="FFFFFF"/>
                </a:solidFill>
              </a:rPr>
              <a:t>Funktion</a:t>
            </a:r>
            <a:endParaRPr lang="en-US" dirty="0">
              <a:solidFill>
                <a:srgbClr val="FFFFFF"/>
              </a:solidFill>
            </a:endParaRPr>
          </a:p>
          <a:p>
            <a:pPr>
              <a:buClr>
                <a:schemeClr val="tx2"/>
              </a:buClr>
            </a:pPr>
            <a:r>
              <a:rPr lang="en-US" dirty="0" err="1">
                <a:solidFill>
                  <a:srgbClr val="FFFFFF"/>
                </a:solidFill>
              </a:rPr>
              <a:t>Im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Beispiel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C2E346-D180-D70F-502E-13C01D01C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0" t="20661" r="7832"/>
          <a:stretch/>
        </p:blipFill>
        <p:spPr bwMode="auto">
          <a:xfrm>
            <a:off x="7092975" y="510233"/>
            <a:ext cx="4882989" cy="21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3060A04-819B-DC26-661F-65FD2AB49B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064" r="4068" b="41466"/>
          <a:stretch/>
        </p:blipFill>
        <p:spPr>
          <a:xfrm>
            <a:off x="7092975" y="3429001"/>
            <a:ext cx="4882989" cy="22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81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B409DF-0590-7F9D-8349-31199FBA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95487"/>
            <a:ext cx="4486656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GELU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BBDDB-1909-F016-D49D-993FEB0F8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8615" y="2204772"/>
            <a:ext cx="3798770" cy="33876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chemeClr val="tx2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Gaussian Error Linear Unit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bildet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einen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Input auf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sich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selbst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multipliziert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2F0F143B-3981-4FC2-BB15-0C5867633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D380BD4A-E105-2F67-0464-B5B54C902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5556" y="640080"/>
            <a:ext cx="4053838" cy="254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04B790C-ADEF-BD05-CCCE-9E1B403B78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3030" y="3671316"/>
            <a:ext cx="4818890" cy="1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55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3978D-12A0-1D00-9359-F28A593FB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verschiedener Optimizer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7A997C-F2B4-95E6-EF92-EA0678AD46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Adagrad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CCE458-95C6-08EC-A508-AFAFD3D6E4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6" y="2638044"/>
            <a:ext cx="1362140" cy="3101982"/>
          </a:xfrm>
        </p:spPr>
        <p:txBody>
          <a:bodyPr/>
          <a:lstStyle/>
          <a:p>
            <a:r>
              <a:rPr lang="de-DE" dirty="0" err="1"/>
              <a:t>Adadelta</a:t>
            </a:r>
            <a:endParaRPr lang="de-DE" dirty="0"/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7A5D36EE-D64A-3212-A2BB-03E943D4DA4E}"/>
              </a:ext>
            </a:extLst>
          </p:cNvPr>
          <p:cNvSpPr txBox="1">
            <a:spLocks/>
          </p:cNvSpPr>
          <p:nvPr/>
        </p:nvSpPr>
        <p:spPr>
          <a:xfrm>
            <a:off x="8323850" y="2638044"/>
            <a:ext cx="1362140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Adam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C95818-1647-936F-DDB0-045091B80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326" y="3029221"/>
            <a:ext cx="3938874" cy="1357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D01A45-B31D-1EAB-3B5A-9B1F8E77A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9732" y="3130668"/>
            <a:ext cx="3315070" cy="115500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9B7609C-CF1C-1DD3-5EE4-969F9CE10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8394" y="3071491"/>
            <a:ext cx="3972581" cy="13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55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C259C-E1AB-3D3B-DE0C-6C710D80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500"/>
              <a:t>Vergleich verschiedener BatchSizes und Epoch-Anzahlen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E57D4E-8049-7FF3-B5CF-B571CB1FA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301728D4-BED6-3346-FFB2-CD231211E3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4943" y="1293275"/>
            <a:ext cx="568391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8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63E974-1DC8-A36B-9AC0-50BDD781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Neural Networks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006198-D4D0-B351-9E77-BBA21BD7AA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9E2CD3-D0AD-3E32-AD5A-268FAD7CF9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195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490A2-7ABE-0EFC-A977-923D25181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3081F3-0767-8CCD-6020-02EC687DB2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EBFCE6-48DA-8F5C-9950-43B13CE453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420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2E6BCC9-909F-1C43-D68C-68EB32AC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74" y="3377509"/>
            <a:ext cx="2669712" cy="27340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C30332-13F4-D326-5413-90039265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Standard MLP mit Drei schichten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BB1D756-9E8A-B9FE-0E47-B3A3AADC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731657"/>
            <a:ext cx="4671595" cy="232411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DCA62F-E10C-6800-8D03-56A1837D9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Initialer Aufbau: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Input-Schicht mit 1024 Input-Parametern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Ein Hidden-Layer mit 86 Neuronen und Aktivierung: </a:t>
            </a:r>
            <a:r>
              <a:rPr lang="de-DE" dirty="0" err="1">
                <a:solidFill>
                  <a:srgbClr val="FFFFFF"/>
                </a:solidFill>
              </a:rPr>
              <a:t>ReLU</a:t>
            </a:r>
            <a:endParaRPr lang="de-DE" dirty="0">
              <a:solidFill>
                <a:srgbClr val="FFFFFF"/>
              </a:solidFill>
            </a:endParaRP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Output-Schicht mit 43 Neuronen (analog zu 43 Label-Klassen)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Batch-Size: 128</a:t>
            </a:r>
          </a:p>
          <a:p>
            <a:pPr>
              <a:buClr>
                <a:schemeClr val="tx2"/>
              </a:buClr>
            </a:pPr>
            <a:r>
              <a:rPr lang="de-DE" dirty="0" err="1">
                <a:solidFill>
                  <a:srgbClr val="FFFFFF"/>
                </a:solidFill>
              </a:rPr>
              <a:t>Epochs</a:t>
            </a:r>
            <a:r>
              <a:rPr lang="de-DE" dirty="0">
                <a:solidFill>
                  <a:srgbClr val="FFFFFF"/>
                </a:solidFill>
              </a:rPr>
              <a:t>: 20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Loss: </a:t>
            </a:r>
            <a:r>
              <a:rPr lang="de-DE" dirty="0" err="1">
                <a:solidFill>
                  <a:srgbClr val="FFFFFF"/>
                </a:solidFill>
              </a:rPr>
              <a:t>Categorical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Crossentropy</a:t>
            </a:r>
            <a:endParaRPr lang="de-DE" dirty="0">
              <a:solidFill>
                <a:srgbClr val="FFFFFF"/>
              </a:solidFill>
            </a:endParaRP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Optimizer:  ADAM (Adaptive Moment </a:t>
            </a:r>
            <a:r>
              <a:rPr lang="de-DE" dirty="0" err="1">
                <a:solidFill>
                  <a:srgbClr val="FFFFFF"/>
                </a:solidFill>
              </a:rPr>
              <a:t>Estimation</a:t>
            </a:r>
            <a:r>
              <a:rPr lang="de-DE" dirty="0">
                <a:solidFill>
                  <a:srgbClr val="FFFFFF"/>
                </a:solidFill>
              </a:rPr>
              <a:t>)</a:t>
            </a:r>
          </a:p>
          <a:p>
            <a:pPr>
              <a:buClr>
                <a:schemeClr val="tx2"/>
              </a:buClr>
            </a:pPr>
            <a:r>
              <a:rPr lang="de-DE" dirty="0">
                <a:solidFill>
                  <a:srgbClr val="FFFFFF"/>
                </a:solidFill>
              </a:rPr>
              <a:t>Metrik: Genauigkeit (</a:t>
            </a:r>
            <a:r>
              <a:rPr lang="de-DE" dirty="0" err="1">
                <a:solidFill>
                  <a:srgbClr val="FFFFFF"/>
                </a:solidFill>
              </a:rPr>
              <a:t>Accuracy</a:t>
            </a:r>
            <a:r>
              <a:rPr lang="de-DE" dirty="0">
                <a:solidFill>
                  <a:srgbClr val="FFFF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97084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583E4-425D-C9AD-3FAA-BE1FCEA5E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B5DCC4-A62A-E17D-5327-CE489F03E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13216" y="2415818"/>
            <a:ext cx="4271771" cy="3101982"/>
          </a:xfrm>
        </p:spPr>
        <p:txBody>
          <a:bodyPr/>
          <a:lstStyle/>
          <a:p>
            <a:r>
              <a:rPr lang="de-DE" dirty="0"/>
              <a:t>Netz 2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ED0009F-B977-94CB-F11F-07A1F5EC3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29512" y="2632501"/>
            <a:ext cx="4270247" cy="3101982"/>
          </a:xfrm>
        </p:spPr>
        <p:txBody>
          <a:bodyPr/>
          <a:lstStyle/>
          <a:p>
            <a:r>
              <a:rPr lang="de-DE" dirty="0"/>
              <a:t>Netz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88841DE-ECB9-F727-86CF-63A26A618E61}"/>
              </a:ext>
            </a:extLst>
          </p:cNvPr>
          <p:cNvSpPr txBox="1">
            <a:spLocks/>
          </p:cNvSpPr>
          <p:nvPr/>
        </p:nvSpPr>
        <p:spPr>
          <a:xfrm>
            <a:off x="1071264" y="2554495"/>
            <a:ext cx="4271771" cy="3101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Netz 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AA3A18-947C-919E-C6F7-219DBFBB6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333" y="2998884"/>
            <a:ext cx="3310339" cy="11412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0F427F7-9BE8-5021-675F-BC1C2EA0E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6588" y="2829926"/>
            <a:ext cx="3926302" cy="135356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0934F17-C8BF-A0C3-0E84-5C4399EA80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2497" y="2902107"/>
            <a:ext cx="3890714" cy="133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2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6E9D9D-43CB-C595-1012-7F6669BB6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Autoencoder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430DA7-1318-F277-8A82-B961BA47D6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Encoder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382833-D1F3-19C3-B79D-B10662EABC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/>
              <a:t>Decoder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402F2A2-54F3-A4C2-8472-A1744FD9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81" y="3267570"/>
            <a:ext cx="4974537" cy="160940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96DAF54-536C-E93D-7B2C-2B5E8F94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657023"/>
            <a:ext cx="7772400" cy="154395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731C10-B3BB-A869-2484-475AB286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2203450"/>
            <a:ext cx="50800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176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E31572-BD62-4E5A-35D4-BD3F8471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 des Autoencoders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267DD6-3205-EC23-66A8-8C03978E02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F2698FD-03AF-BAC2-BE01-4D11FDED42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7861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4CBAA-AF40-EDF3-7A2D-6494232D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79"/>
            <a:ext cx="2586006" cy="5272242"/>
          </a:xfrm>
        </p:spPr>
        <p:txBody>
          <a:bodyPr>
            <a:normAutofit/>
          </a:bodyPr>
          <a:lstStyle/>
          <a:p>
            <a:r>
              <a:rPr lang="de-DE" sz="2000" dirty="0"/>
              <a:t>Performance des initialen Standard MLP (ein Hidden Layer)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/>
              <a:t>Neuronen=344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DB747D-2D7C-5C63-B2DC-C016A1BC5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4468" y="640079"/>
            <a:ext cx="7940707" cy="2834737"/>
          </a:xfrm>
        </p:spPr>
        <p:txBody>
          <a:bodyPr>
            <a:normAutofit/>
          </a:bodyPr>
          <a:lstStyle/>
          <a:p>
            <a:r>
              <a:rPr lang="en-US" sz="1600" noProof="1"/>
              <a:t>Max. Training-Accuracy: 99.91%</a:t>
            </a:r>
          </a:p>
          <a:p>
            <a:r>
              <a:rPr lang="en-US" sz="1600" noProof="1"/>
              <a:t>Max. Validation-Accuracy: 89.01%</a:t>
            </a:r>
          </a:p>
          <a:p>
            <a:r>
              <a:rPr lang="en-US" sz="1600" noProof="1"/>
              <a:t>Starker </a:t>
            </a:r>
            <a:r>
              <a:rPr lang="de-DE" sz="1600" noProof="1"/>
              <a:t>Anstieg</a:t>
            </a:r>
            <a:r>
              <a:rPr lang="en-US" sz="1600" noProof="1"/>
              <a:t> des Validierungsfehlers nach ca. den ersten 15 Epochs bei gleichzeitiger Konvergenz der Training-Accuracy zu nahe 100% deutet auf starkes Overfitting hin</a:t>
            </a:r>
          </a:p>
          <a:p>
            <a:r>
              <a:rPr lang="en-US" sz="1600" noProof="1"/>
              <a:t>Interessant ist, dass die Validation-Accuracy trotz steigendem Fehler nahezu konstant bleibt</a:t>
            </a:r>
          </a:p>
          <a:p>
            <a:r>
              <a:rPr lang="en-US" sz="1600" noProof="1"/>
              <a:t>Gegenmittel: Implementieren von Early Stopping, Einführen von Regularisierung in Form von Dropout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F7DC14-D741-EB19-8AF2-A34278146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468" y="3138401"/>
            <a:ext cx="7948349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15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45A54-B225-5F71-ABDC-EA01A18B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 fontScale="90000"/>
          </a:bodyPr>
          <a:lstStyle/>
          <a:p>
            <a:r>
              <a:rPr lang="de-DE" dirty="0"/>
              <a:t>Early Stopping in initialem MLP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538CC7-948F-EFA5-8453-F5C1FD564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92500" lnSpcReduction="10000"/>
          </a:bodyPr>
          <a:lstStyle/>
          <a:p>
            <a:r>
              <a:rPr lang="en-US" noProof="1"/>
              <a:t>Early Stopping Parameter:</a:t>
            </a:r>
          </a:p>
          <a:p>
            <a:pPr lvl="1"/>
            <a:r>
              <a:rPr lang="en-US" noProof="1"/>
              <a:t>Min. Delta: 0.02</a:t>
            </a:r>
          </a:p>
          <a:p>
            <a:pPr lvl="1"/>
            <a:r>
              <a:rPr lang="en-US" noProof="1"/>
              <a:t>Patience: 12</a:t>
            </a:r>
          </a:p>
          <a:p>
            <a:pPr lvl="1"/>
            <a:r>
              <a:rPr lang="en-US" noProof="1"/>
              <a:t>Restore weights: true</a:t>
            </a:r>
          </a:p>
          <a:p>
            <a:r>
              <a:rPr lang="en-US" noProof="1"/>
              <a:t>Ergebnis:</a:t>
            </a:r>
          </a:p>
          <a:p>
            <a:pPr lvl="1"/>
            <a:r>
              <a:rPr lang="en-US" noProof="1"/>
              <a:t>Early Stopping nach 24 Epochs</a:t>
            </a:r>
          </a:p>
          <a:p>
            <a:pPr lvl="1"/>
            <a:r>
              <a:rPr lang="en-US" noProof="1"/>
              <a:t>Best weights nach 12 Epochs wiederhergestellt</a:t>
            </a:r>
          </a:p>
          <a:p>
            <a:pPr lvl="1"/>
            <a:r>
              <a:rPr lang="en-US" noProof="1"/>
              <a:t>Accuracies: 96.90% Training, 85.58% Validation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66BEF5-1ED2-9894-961C-F2A58FBD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094" y="2264544"/>
            <a:ext cx="6503607" cy="23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3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C30332-13F4-D326-5413-90039265D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de-DE" sz="2400"/>
              <a:t>Einführung von Dropouts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DCA62F-E10C-6800-8D03-56A1837D9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de-DE" sz="1100"/>
              <a:t>Initialer Aufbau: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de-DE" sz="1100"/>
              <a:t>Input-Schicht mit 1024 Input-Parametern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de-DE" sz="1100"/>
              <a:t>Ein Hidden-Layer mit 135 Neuronen und Aktivierung: </a:t>
            </a:r>
            <a:r>
              <a:rPr lang="de-DE" sz="1100" err="1"/>
              <a:t>ReLU</a:t>
            </a:r>
            <a:endParaRPr lang="de-DE" sz="1100"/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de-DE" sz="1100"/>
              <a:t>Dropout: 0.5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de-DE" sz="1100"/>
              <a:t>Output-Schicht mit 43 Neuronen (analog zu 43 Label-Klassen)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de-DE" sz="1100"/>
              <a:t>Batch-Size: 128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de-DE" sz="1100" err="1"/>
              <a:t>Epochs</a:t>
            </a:r>
            <a:r>
              <a:rPr lang="de-DE" sz="1100"/>
              <a:t>: 150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de-DE" sz="1100"/>
              <a:t>Loss: </a:t>
            </a:r>
            <a:r>
              <a:rPr lang="de-DE" sz="1100" err="1"/>
              <a:t>Categorical</a:t>
            </a:r>
            <a:r>
              <a:rPr lang="de-DE" sz="1100"/>
              <a:t> </a:t>
            </a:r>
            <a:r>
              <a:rPr lang="de-DE" sz="1100" err="1"/>
              <a:t>Crossentropy</a:t>
            </a:r>
            <a:endParaRPr lang="de-DE" sz="1100"/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de-DE" sz="1100"/>
              <a:t>Optimizer:  ADAM (Adaptive Moment </a:t>
            </a:r>
            <a:r>
              <a:rPr lang="de-DE" sz="1100" err="1"/>
              <a:t>Estimation</a:t>
            </a:r>
            <a:r>
              <a:rPr lang="de-DE" sz="1100"/>
              <a:t>)</a:t>
            </a:r>
          </a:p>
          <a:p>
            <a:pPr>
              <a:lnSpc>
                <a:spcPct val="90000"/>
              </a:lnSpc>
              <a:buClr>
                <a:schemeClr val="tx2"/>
              </a:buClr>
            </a:pPr>
            <a:r>
              <a:rPr lang="de-DE" sz="1100"/>
              <a:t>Metrik: Genauigkeit (</a:t>
            </a:r>
            <a:r>
              <a:rPr lang="de-DE" sz="1100" err="1"/>
              <a:t>Accuracy</a:t>
            </a:r>
            <a:r>
              <a:rPr lang="de-DE" sz="1100"/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602CE7-272D-002C-5A9F-544851FE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2008530"/>
            <a:ext cx="6227064" cy="28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0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4CBAA-AF40-EDF3-7A2D-6494232D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826" y="170262"/>
            <a:ext cx="6092952" cy="1188720"/>
          </a:xfrm>
        </p:spPr>
        <p:txBody>
          <a:bodyPr>
            <a:normAutofit/>
          </a:bodyPr>
          <a:lstStyle/>
          <a:p>
            <a:r>
              <a:rPr lang="de-DE" sz="2000" dirty="0"/>
              <a:t>Performance</a:t>
            </a:r>
            <a:br>
              <a:rPr lang="de-DE" sz="2000" dirty="0"/>
            </a:br>
            <a:r>
              <a:rPr lang="de-DE" sz="2000" dirty="0"/>
              <a:t>Standard </a:t>
            </a:r>
            <a:r>
              <a:rPr lang="de-DE" sz="2000" dirty="0" err="1"/>
              <a:t>mlp</a:t>
            </a:r>
            <a:br>
              <a:rPr lang="de-DE" sz="2000" dirty="0"/>
            </a:br>
            <a:r>
              <a:rPr lang="de-DE" sz="2000" dirty="0"/>
              <a:t>mit Dropout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DB747D-2D7C-5C63-B2DC-C016A1BC5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03" y="4108851"/>
            <a:ext cx="3707652" cy="2928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noProof="1"/>
              <a:t>No Early Stopping:</a:t>
            </a:r>
          </a:p>
          <a:p>
            <a:r>
              <a:rPr lang="en-US" sz="1600" noProof="1"/>
              <a:t>Max. Training-Accuracy: 77.98%</a:t>
            </a:r>
          </a:p>
          <a:p>
            <a:r>
              <a:rPr lang="en-US" sz="1600" noProof="1"/>
              <a:t>Max. Validation-Accuracy: 86.52%</a:t>
            </a:r>
          </a:p>
          <a:p>
            <a:r>
              <a:rPr lang="en-US" sz="1600" noProof="1"/>
              <a:t>Interessant ist, dass die Validation-Accuracy trotz leicht steigendem Fehler nahezu konstant bleibt</a:t>
            </a:r>
          </a:p>
          <a:p>
            <a:r>
              <a:rPr lang="en-US" sz="1600" noProof="1"/>
              <a:t>Gegenmittel: Dropout Anpassen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75849C7-4DA5-D51D-D6CB-2E646358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927" y="2120891"/>
            <a:ext cx="5720750" cy="198796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F4BF6A0-A187-63D4-FA60-FF0D2918D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927" y="4581428"/>
            <a:ext cx="5646603" cy="1933960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65D2B4C-4E0C-9EF6-B744-8215C3965954}"/>
              </a:ext>
            </a:extLst>
          </p:cNvPr>
          <p:cNvSpPr txBox="1"/>
          <p:nvPr/>
        </p:nvSpPr>
        <p:spPr>
          <a:xfrm>
            <a:off x="5138927" y="1717414"/>
            <a:ext cx="273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Early </a:t>
            </a:r>
            <a:r>
              <a:rPr lang="de-DE" dirty="0" err="1"/>
              <a:t>Stopping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99B7F70-F368-563F-F263-D0D6FB2FE3C6}"/>
              </a:ext>
            </a:extLst>
          </p:cNvPr>
          <p:cNvSpPr txBox="1"/>
          <p:nvPr/>
        </p:nvSpPr>
        <p:spPr>
          <a:xfrm>
            <a:off x="5063765" y="4212096"/>
            <a:ext cx="2733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No</a:t>
            </a:r>
            <a:r>
              <a:rPr lang="de-DE" dirty="0"/>
              <a:t> Early </a:t>
            </a:r>
            <a:r>
              <a:rPr lang="de-DE" dirty="0" err="1"/>
              <a:t>Stopping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1E18EE-A99E-DBD8-62F6-889B35285350}"/>
              </a:ext>
            </a:extLst>
          </p:cNvPr>
          <p:cNvSpPr txBox="1"/>
          <p:nvPr/>
        </p:nvSpPr>
        <p:spPr>
          <a:xfrm>
            <a:off x="295943" y="1902080"/>
            <a:ext cx="43115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noProof="1"/>
              <a:t>Early Stopping: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1"/>
              <a:t>Max. Training-Accuracy: 68.39%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1"/>
              <a:t>Max. Validation-Accuracy: 84.18%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1"/>
              <a:t>Early Stopping nach 26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1"/>
              <a:t>Best weights nach 14 Epochs wiederhergestellt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5351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4CBAA-AF40-EDF3-7A2D-6494232D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4" y="502280"/>
            <a:ext cx="2085364" cy="4930854"/>
          </a:xfrm>
        </p:spPr>
        <p:txBody>
          <a:bodyPr>
            <a:normAutofit/>
          </a:bodyPr>
          <a:lstStyle/>
          <a:p>
            <a:r>
              <a:rPr lang="de-DE" sz="1600" dirty="0"/>
              <a:t>Verschiedene</a:t>
            </a:r>
            <a:br>
              <a:rPr lang="de-DE" sz="1600" dirty="0"/>
            </a:br>
            <a:r>
              <a:rPr lang="de-DE" sz="1600" dirty="0"/>
              <a:t>Dropout-stärken </a:t>
            </a:r>
            <a:br>
              <a:rPr lang="de-DE" sz="1600" dirty="0"/>
            </a:br>
            <a:r>
              <a:rPr lang="de-DE" sz="1600" dirty="0"/>
              <a:t>Anpassen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9E561154-D0AE-8AA7-AAF9-A67FB11BC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1431" y="185580"/>
            <a:ext cx="3925770" cy="19072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600" dirty="0"/>
              <a:t>Ergebnis:</a:t>
            </a:r>
          </a:p>
          <a:p>
            <a:pPr lvl="1"/>
            <a:r>
              <a:rPr lang="en-US" noProof="1"/>
              <a:t>Early Stopping nach 21 Epochs</a:t>
            </a:r>
          </a:p>
          <a:p>
            <a:pPr lvl="1"/>
            <a:r>
              <a:rPr lang="en-US" noProof="1"/>
              <a:t>Best weights nach 9 Epochs wiederhergestellt</a:t>
            </a:r>
          </a:p>
          <a:p>
            <a:pPr lvl="1"/>
            <a:r>
              <a:rPr lang="en-US" noProof="1"/>
              <a:t>Accuracies: 88.18% Training, 88.04% Validation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6689DE6-9034-7275-9EBE-A86160CE6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881" y="299654"/>
            <a:ext cx="5223286" cy="18263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8FFC08E-7287-2B21-A4BA-4E8E8512AF03}"/>
              </a:ext>
            </a:extLst>
          </p:cNvPr>
          <p:cNvSpPr txBox="1"/>
          <p:nvPr/>
        </p:nvSpPr>
        <p:spPr>
          <a:xfrm>
            <a:off x="2600961" y="913"/>
            <a:ext cx="317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Dropout = 0.3, </a:t>
            </a:r>
            <a:r>
              <a:rPr lang="de-DE" dirty="0" err="1"/>
              <a:t>Epoch</a:t>
            </a:r>
            <a:r>
              <a:rPr lang="de-DE" dirty="0"/>
              <a:t>=135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1D6F068-CC3D-8951-7193-99B660A61B19}"/>
              </a:ext>
            </a:extLst>
          </p:cNvPr>
          <p:cNvSpPr txBox="1"/>
          <p:nvPr/>
        </p:nvSpPr>
        <p:spPr>
          <a:xfrm>
            <a:off x="2580881" y="2263089"/>
            <a:ext cx="35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Dropout = 0.4, </a:t>
            </a:r>
            <a:r>
              <a:rPr lang="de-DE" dirty="0" err="1"/>
              <a:t>Epoch</a:t>
            </a:r>
            <a:r>
              <a:rPr lang="de-DE" dirty="0"/>
              <a:t>=135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F9DCDA1-158F-7C0D-B28C-78B0768F20A4}"/>
              </a:ext>
            </a:extLst>
          </p:cNvPr>
          <p:cNvSpPr txBox="1"/>
          <p:nvPr/>
        </p:nvSpPr>
        <p:spPr>
          <a:xfrm>
            <a:off x="2560801" y="4444415"/>
            <a:ext cx="353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Dropout = 0.45, </a:t>
            </a:r>
            <a:r>
              <a:rPr lang="de-DE" dirty="0" err="1"/>
              <a:t>Epoch</a:t>
            </a:r>
            <a:r>
              <a:rPr lang="de-DE" dirty="0"/>
              <a:t>=135</a:t>
            </a:r>
          </a:p>
        </p:txBody>
      </p:sp>
      <p:sp>
        <p:nvSpPr>
          <p:cNvPr id="17" name="Inhaltsplatzhalter 4">
            <a:extLst>
              <a:ext uri="{FF2B5EF4-FFF2-40B4-BE49-F238E27FC236}">
                <a16:creationId xmlns:a16="http://schemas.microsoft.com/office/drawing/2014/main" id="{456255E4-07A9-1161-C7BE-A2282AC3476B}"/>
              </a:ext>
            </a:extLst>
          </p:cNvPr>
          <p:cNvSpPr txBox="1">
            <a:spLocks/>
          </p:cNvSpPr>
          <p:nvPr/>
        </p:nvSpPr>
        <p:spPr>
          <a:xfrm>
            <a:off x="7961431" y="2436439"/>
            <a:ext cx="3925770" cy="19072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Ergebnis:</a:t>
            </a:r>
          </a:p>
          <a:p>
            <a:pPr lvl="1"/>
            <a:r>
              <a:rPr lang="en-US" noProof="1"/>
              <a:t>Early Stopping nach 25 Epochs</a:t>
            </a:r>
          </a:p>
          <a:p>
            <a:pPr lvl="1"/>
            <a:r>
              <a:rPr lang="en-US" noProof="1"/>
              <a:t>Best weights nach 13 Epochs wiederhergestellt</a:t>
            </a:r>
          </a:p>
          <a:p>
            <a:pPr lvl="1"/>
            <a:r>
              <a:rPr lang="en-US" noProof="1"/>
              <a:t>Accuracies: 78.16% Training, 86.11% Validation</a:t>
            </a:r>
          </a:p>
          <a:p>
            <a:endParaRPr lang="de-DE" dirty="0"/>
          </a:p>
        </p:txBody>
      </p:sp>
      <p:sp>
        <p:nvSpPr>
          <p:cNvPr id="18" name="Inhaltsplatzhalter 4">
            <a:extLst>
              <a:ext uri="{FF2B5EF4-FFF2-40B4-BE49-F238E27FC236}">
                <a16:creationId xmlns:a16="http://schemas.microsoft.com/office/drawing/2014/main" id="{FA937969-A16E-5BAA-D54F-B9F6F9A4FBBA}"/>
              </a:ext>
            </a:extLst>
          </p:cNvPr>
          <p:cNvSpPr txBox="1">
            <a:spLocks/>
          </p:cNvSpPr>
          <p:nvPr/>
        </p:nvSpPr>
        <p:spPr>
          <a:xfrm>
            <a:off x="7961431" y="4668131"/>
            <a:ext cx="3925770" cy="19072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Ergebnis:</a:t>
            </a:r>
          </a:p>
          <a:p>
            <a:pPr lvl="1"/>
            <a:r>
              <a:rPr lang="en-US" noProof="1"/>
              <a:t>Early Stopping nach  25 Epochs</a:t>
            </a:r>
          </a:p>
          <a:p>
            <a:pPr lvl="1"/>
            <a:r>
              <a:rPr lang="en-US" noProof="1"/>
              <a:t>Best weights nach 13 Epochs wiederhergestellt</a:t>
            </a:r>
          </a:p>
          <a:p>
            <a:pPr lvl="1"/>
            <a:r>
              <a:rPr lang="en-US" noProof="1"/>
              <a:t>Accuracies: 76.08% Training, 86.29% Validation</a:t>
            </a:r>
          </a:p>
          <a:p>
            <a:endParaRPr lang="de-DE" dirty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45D838EC-87F9-5C55-976F-75C960689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81" y="4852928"/>
            <a:ext cx="5223286" cy="177281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CC38A04-6175-EDCF-8AE2-5143B0904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01" y="2607365"/>
            <a:ext cx="5243366" cy="179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5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4CBAA-AF40-EDF3-7A2D-6494232D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82" y="591057"/>
            <a:ext cx="2397827" cy="4930854"/>
          </a:xfrm>
        </p:spPr>
        <p:txBody>
          <a:bodyPr>
            <a:normAutofit/>
          </a:bodyPr>
          <a:lstStyle/>
          <a:p>
            <a:r>
              <a:rPr lang="de-DE" sz="1600" b="1" dirty="0"/>
              <a:t>Vergleich versch. Aktivierungs-funktionen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/>
              <a:t>initial=</a:t>
            </a:r>
            <a:r>
              <a:rPr lang="de-DE" sz="1600" dirty="0" err="1"/>
              <a:t>relu</a:t>
            </a:r>
            <a:br>
              <a:rPr lang="de-DE" sz="1600" dirty="0"/>
            </a:br>
            <a:br>
              <a:rPr lang="de-DE" sz="1600" dirty="0"/>
            </a:br>
            <a:r>
              <a:rPr lang="de-DE" sz="1600" dirty="0" err="1"/>
              <a:t>Vgl</a:t>
            </a:r>
            <a:r>
              <a:rPr lang="de-DE" sz="1600" dirty="0"/>
              <a:t>=</a:t>
            </a:r>
            <a:r>
              <a:rPr lang="de-DE" sz="1600" dirty="0" err="1"/>
              <a:t>sigmoid</a:t>
            </a:r>
            <a:endParaRPr lang="de-DE" sz="16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FFC08E-7287-2B21-A4BA-4E8E8512AF03}"/>
              </a:ext>
            </a:extLst>
          </p:cNvPr>
          <p:cNvSpPr txBox="1"/>
          <p:nvPr/>
        </p:nvSpPr>
        <p:spPr>
          <a:xfrm>
            <a:off x="2831779" y="338265"/>
            <a:ext cx="359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Dropout = 0.4, </a:t>
            </a:r>
            <a:r>
              <a:rPr lang="de-DE" dirty="0" err="1"/>
              <a:t>Epoch</a:t>
            </a:r>
            <a:r>
              <a:rPr lang="de-DE" dirty="0"/>
              <a:t>=135</a:t>
            </a:r>
          </a:p>
        </p:txBody>
      </p:sp>
      <p:sp>
        <p:nvSpPr>
          <p:cNvPr id="18" name="Inhaltsplatzhalter 4">
            <a:extLst>
              <a:ext uri="{FF2B5EF4-FFF2-40B4-BE49-F238E27FC236}">
                <a16:creationId xmlns:a16="http://schemas.microsoft.com/office/drawing/2014/main" id="{FA937969-A16E-5BAA-D54F-B9F6F9A4FBBA}"/>
              </a:ext>
            </a:extLst>
          </p:cNvPr>
          <p:cNvSpPr txBox="1">
            <a:spLocks/>
          </p:cNvSpPr>
          <p:nvPr/>
        </p:nvSpPr>
        <p:spPr>
          <a:xfrm>
            <a:off x="8555215" y="372924"/>
            <a:ext cx="3925770" cy="19072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Ergebnis:</a:t>
            </a:r>
          </a:p>
          <a:p>
            <a:pPr lvl="1"/>
            <a:r>
              <a:rPr lang="en-US" noProof="1"/>
              <a:t>Early Stopping nach  38 Epochs</a:t>
            </a:r>
          </a:p>
          <a:p>
            <a:pPr lvl="1"/>
            <a:r>
              <a:rPr lang="en-US" noProof="1"/>
              <a:t>Best weights nach 26 Epochs wiederhergestellt</a:t>
            </a:r>
          </a:p>
          <a:p>
            <a:pPr lvl="1"/>
            <a:r>
              <a:rPr lang="en-US" noProof="1"/>
              <a:t>Accuracies: 93.97% Training, 89.85% Validation</a:t>
            </a: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641E190-D8CD-B439-CECB-DFC7BDFA2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15" y="707597"/>
            <a:ext cx="5709970" cy="192718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2B77D0A9-863C-EA52-3E90-633B7F3DB81F}"/>
              </a:ext>
            </a:extLst>
          </p:cNvPr>
          <p:cNvSpPr txBox="1"/>
          <p:nvPr/>
        </p:nvSpPr>
        <p:spPr>
          <a:xfrm>
            <a:off x="2831779" y="2890297"/>
            <a:ext cx="3595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Bsp</a:t>
            </a:r>
            <a:r>
              <a:rPr lang="de-DE" dirty="0"/>
              <a:t>: Dropout = 0.4, </a:t>
            </a:r>
            <a:r>
              <a:rPr lang="de-DE" dirty="0" err="1"/>
              <a:t>Epoch</a:t>
            </a:r>
            <a:r>
              <a:rPr lang="de-DE" dirty="0"/>
              <a:t>=60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64A66233-3784-3D4F-7EBA-F1AB3060B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779" y="3455655"/>
            <a:ext cx="5723436" cy="1992440"/>
          </a:xfrm>
          <a:prstGeom prst="rect">
            <a:avLst/>
          </a:prstGeom>
        </p:spPr>
      </p:pic>
      <p:sp>
        <p:nvSpPr>
          <p:cNvPr id="22" name="Inhaltsplatzhalter 4">
            <a:extLst>
              <a:ext uri="{FF2B5EF4-FFF2-40B4-BE49-F238E27FC236}">
                <a16:creationId xmlns:a16="http://schemas.microsoft.com/office/drawing/2014/main" id="{0E0D1961-E668-9602-9C05-CCCEBD4AE539}"/>
              </a:ext>
            </a:extLst>
          </p:cNvPr>
          <p:cNvSpPr txBox="1">
            <a:spLocks/>
          </p:cNvSpPr>
          <p:nvPr/>
        </p:nvSpPr>
        <p:spPr>
          <a:xfrm>
            <a:off x="8513685" y="3083198"/>
            <a:ext cx="3925770" cy="19072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1600" dirty="0"/>
              <a:t>Ergebnis:</a:t>
            </a:r>
          </a:p>
          <a:p>
            <a:pPr lvl="1"/>
            <a:r>
              <a:rPr lang="en-US" noProof="1"/>
              <a:t>Early Stopping nach  38 Epochs</a:t>
            </a:r>
          </a:p>
          <a:p>
            <a:pPr lvl="1"/>
            <a:r>
              <a:rPr lang="en-US" noProof="1"/>
              <a:t>Best weights nach 26 Epochs wiederhergestellt</a:t>
            </a:r>
          </a:p>
          <a:p>
            <a:pPr lvl="1"/>
            <a:r>
              <a:rPr lang="en-US" noProof="1"/>
              <a:t>Accuracies: 87.06% Training, 88.55% Validation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1641089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0</TotalTime>
  <Words>1336</Words>
  <Application>Microsoft Macintosh PowerPoint</Application>
  <PresentationFormat>Breitbild</PresentationFormat>
  <Paragraphs>214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5" baseType="lpstr">
      <vt:lpstr>Arial</vt:lpstr>
      <vt:lpstr>Gill Sans MT</vt:lpstr>
      <vt:lpstr>Paket</vt:lpstr>
      <vt:lpstr>Klassifikation von Verkehrszeichen</vt:lpstr>
      <vt:lpstr>Agenda</vt:lpstr>
      <vt:lpstr>Standard MLP mit Drei schichten</vt:lpstr>
      <vt:lpstr>Performance des initialen Standard MLP (ein Hidden Layer)  Neuronen=344</vt:lpstr>
      <vt:lpstr>Early Stopping in initialem MLP</vt:lpstr>
      <vt:lpstr>Einführung von Dropouts</vt:lpstr>
      <vt:lpstr>Performance Standard mlp mit Dropout</vt:lpstr>
      <vt:lpstr>Verschiedene Dropout-stärken  Anpassen</vt:lpstr>
      <vt:lpstr>Vergleich versch. Aktivierungs-funktionen  initial=relu  Vgl=sigmoid</vt:lpstr>
      <vt:lpstr>Vergleich versch.  optimizer  initial=adam  Vgl.=adagrad  Vgl.=adadelta  Vgl.=rsmprop</vt:lpstr>
      <vt:lpstr>Deep Neural Network mit Drei Hidden Layers </vt:lpstr>
      <vt:lpstr>Performance des initialen DNN</vt:lpstr>
      <vt:lpstr>Early Stopping in initialem dnn</vt:lpstr>
      <vt:lpstr>Einführung von Dropout</vt:lpstr>
      <vt:lpstr>Iterationen: Anpassung An Dropout</vt:lpstr>
      <vt:lpstr>Iteration 1</vt:lpstr>
      <vt:lpstr>Iteration 2</vt:lpstr>
      <vt:lpstr>Iteration 3</vt:lpstr>
      <vt:lpstr>Iteration 4</vt:lpstr>
      <vt:lpstr>Iteration 5</vt:lpstr>
      <vt:lpstr>Iteration 6</vt:lpstr>
      <vt:lpstr>Vergleich verschiedener Aktivierungsfunktionen</vt:lpstr>
      <vt:lpstr>Sigmoid</vt:lpstr>
      <vt:lpstr>Relu</vt:lpstr>
      <vt:lpstr>GELU</vt:lpstr>
      <vt:lpstr>Vergleich verschiedener Optimizer</vt:lpstr>
      <vt:lpstr>Vergleich verschiedener BatchSizes und Epoch-Anzahlen</vt:lpstr>
      <vt:lpstr>Convolutional Neural Networks</vt:lpstr>
      <vt:lpstr>Grau</vt:lpstr>
      <vt:lpstr>Farbe</vt:lpstr>
      <vt:lpstr>Autoencoder</vt:lpstr>
      <vt:lpstr>Anwendung des Autoencoders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Klassifikation von Verkehrszeichen</dc:title>
  <dc:creator>Nicholas Aiken</dc:creator>
  <cp:lastModifiedBy>Nicholas Aiken</cp:lastModifiedBy>
  <cp:revision>11</cp:revision>
  <dcterms:created xsi:type="dcterms:W3CDTF">2023-01-22T12:24:41Z</dcterms:created>
  <dcterms:modified xsi:type="dcterms:W3CDTF">2023-01-28T12:12:16Z</dcterms:modified>
</cp:coreProperties>
</file>